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2" r:id="rId2"/>
    <p:sldId id="257" r:id="rId3"/>
    <p:sldId id="270" r:id="rId4"/>
    <p:sldId id="271" r:id="rId5"/>
    <p:sldId id="272" r:id="rId6"/>
    <p:sldId id="273" r:id="rId7"/>
    <p:sldId id="278" r:id="rId8"/>
    <p:sldId id="263" r:id="rId9"/>
    <p:sldId id="265" r:id="rId10"/>
    <p:sldId id="266" r:id="rId11"/>
    <p:sldId id="268" r:id="rId12"/>
    <p:sldId id="267" r:id="rId13"/>
    <p:sldId id="269" r:id="rId14"/>
    <p:sldId id="264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B4D2120-8B8A-425B-9E83-25DCE4D8BF0B}">
          <p14:sldIdLst>
            <p14:sldId id="262"/>
            <p14:sldId id="257"/>
            <p14:sldId id="270"/>
            <p14:sldId id="271"/>
            <p14:sldId id="272"/>
            <p14:sldId id="273"/>
            <p14:sldId id="278"/>
            <p14:sldId id="263"/>
            <p14:sldId id="265"/>
            <p14:sldId id="266"/>
            <p14:sldId id="268"/>
            <p14:sldId id="267"/>
            <p14:sldId id="269"/>
            <p14:sldId id="264"/>
            <p14:sldId id="274"/>
            <p14:sldId id="275"/>
            <p14:sldId id="276"/>
            <p14:sldId id="277"/>
          </p14:sldIdLst>
        </p14:section>
        <p14:section name="Sección sin título" id="{68FA288D-C756-44F8-8251-C865BEF0527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>
        <p:scale>
          <a:sx n="70" d="100"/>
          <a:sy n="70" d="100"/>
        </p:scale>
        <p:origin x="-4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1C78-E040-4BAD-B370-E2F42127E2D0}" type="datetimeFigureOut">
              <a:rPr lang="es-MX" smtClean="0"/>
              <a:t>06/04/2014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203-891A-4704-868C-A14ACA57494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1C78-E040-4BAD-B370-E2F42127E2D0}" type="datetimeFigureOut">
              <a:rPr lang="es-MX" smtClean="0"/>
              <a:t>06/04/2014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203-891A-4704-868C-A14ACA57494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1C78-E040-4BAD-B370-E2F42127E2D0}" type="datetimeFigureOut">
              <a:rPr lang="es-MX" smtClean="0"/>
              <a:t>06/04/2014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203-891A-4704-868C-A14ACA57494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1C78-E040-4BAD-B370-E2F42127E2D0}" type="datetimeFigureOut">
              <a:rPr lang="es-MX" smtClean="0"/>
              <a:t>06/04/2014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203-891A-4704-868C-A14ACA57494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1C78-E040-4BAD-B370-E2F42127E2D0}" type="datetimeFigureOut">
              <a:rPr lang="es-MX" smtClean="0"/>
              <a:t>06/04/2014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203-891A-4704-868C-A14ACA57494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1C78-E040-4BAD-B370-E2F42127E2D0}" type="datetimeFigureOut">
              <a:rPr lang="es-MX" smtClean="0"/>
              <a:t>06/04/2014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203-891A-4704-868C-A14ACA57494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1C78-E040-4BAD-B370-E2F42127E2D0}" type="datetimeFigureOut">
              <a:rPr lang="es-MX" smtClean="0"/>
              <a:t>06/04/2014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203-891A-4704-868C-A14ACA57494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1C78-E040-4BAD-B370-E2F42127E2D0}" type="datetimeFigureOut">
              <a:rPr lang="es-MX" smtClean="0"/>
              <a:t>06/04/2014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203-891A-4704-868C-A14ACA57494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1C78-E040-4BAD-B370-E2F42127E2D0}" type="datetimeFigureOut">
              <a:rPr lang="es-MX" smtClean="0"/>
              <a:t>06/04/2014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203-891A-4704-868C-A14ACA57494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1C78-E040-4BAD-B370-E2F42127E2D0}" type="datetimeFigureOut">
              <a:rPr lang="es-MX" smtClean="0"/>
              <a:t>06/04/2014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D1203-891A-4704-868C-A14ACA57494D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1C78-E040-4BAD-B370-E2F42127E2D0}" type="datetimeFigureOut">
              <a:rPr lang="es-MX" smtClean="0"/>
              <a:t>06/04/2014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D1203-891A-4704-868C-A14ACA57494D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6FD1203-891A-4704-868C-A14ACA57494D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01A1C78-E040-4BAD-B370-E2F42127E2D0}" type="datetimeFigureOut">
              <a:rPr lang="es-MX" smtClean="0"/>
              <a:t>06/04/2014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905000"/>
            <a:ext cx="8568952" cy="259397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rgbClr val="002060"/>
                </a:solidFill>
                <a:latin typeface="Gill Sans Ultra Bold Condensed" panose="020B0A06020104020203" pitchFamily="34" charset="0"/>
              </a:rPr>
              <a:t>De los reactivos al diseño de situaciones didácticas. </a:t>
            </a:r>
            <a:endParaRPr lang="es-MX" dirty="0">
              <a:solidFill>
                <a:srgbClr val="002060"/>
              </a:solidFill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82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s-MX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Inicio:</a:t>
            </a:r>
          </a:p>
          <a:p>
            <a:r>
              <a:rPr lang="es-MX" dirty="0" smtClean="0"/>
              <a:t>Se inicia la clase rescatando conocimientos previos, los alumnos resuelven ejercicios  de ordenamiento de fracciones, para identificar hasta donde se conoce. ¿Cuál es más grande? </a:t>
            </a:r>
          </a:p>
          <a:p>
            <a:endParaRPr lang="es-MX" dirty="0" smtClean="0"/>
          </a:p>
          <a:p>
            <a:r>
              <a:rPr lang="es-MX" dirty="0" smtClean="0"/>
              <a:t>Se parte de un problema que genere interés por ejemplo: </a:t>
            </a:r>
          </a:p>
          <a:p>
            <a:r>
              <a:rPr lang="es-MX" dirty="0" smtClean="0"/>
              <a:t>El docente plantea el siguiente problema, relacionándolo con su vida diaria, para que se reconozca la importancia de utilizar fracciones: </a:t>
            </a:r>
          </a:p>
          <a:p>
            <a:r>
              <a:rPr lang="es-MX" sz="2000" i="1" dirty="0" smtClean="0"/>
              <a:t>(Ayer fui a una fiesta y la verdad había pocas personas, pero pensé que el pastel no nos iba a alcanzar a todos, una señora se peleó y dijo que ella quería el pedazo más grande como se muestra aquí) </a:t>
            </a:r>
          </a:p>
          <a:p>
            <a:endParaRPr lang="es-MX" sz="2000" i="1" dirty="0"/>
          </a:p>
          <a:p>
            <a:r>
              <a:rPr lang="es-MX" sz="2000" i="1" dirty="0" smtClean="0"/>
              <a:t>¿Cuánto quedará del pastel para los demás?</a:t>
            </a:r>
            <a:endParaRPr lang="es-MX" sz="20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21755"/>
            <a:ext cx="3166492" cy="19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959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s-MX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Desarrollo: </a:t>
            </a:r>
          </a:p>
          <a:p>
            <a:r>
              <a:rPr lang="es-MX" dirty="0" smtClean="0"/>
              <a:t>Se realizan ejemplos grupales  de sumas y restas, relacionados con la comida de la fiesta por ejemplo: 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Se forman equipos de 4 integrantes y se acomodan en el centro del aula en el piso.</a:t>
            </a:r>
          </a:p>
          <a:p>
            <a:r>
              <a:rPr lang="es-MX" dirty="0" smtClean="0"/>
              <a:t>El docente les da pedazos de fracciones con fieltro, donde el alumno identifique y realice las distintas combinaciones que puede haber, para formar un entero. </a:t>
            </a:r>
          </a:p>
          <a:p>
            <a:r>
              <a:rPr lang="es-MX" dirty="0" smtClean="0"/>
              <a:t>Los apuntan en su cuaderno.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6004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48" y="1688102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64" y="1688102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ruz"/>
          <p:cNvSpPr/>
          <p:nvPr/>
        </p:nvSpPr>
        <p:spPr>
          <a:xfrm>
            <a:off x="2583508" y="2040124"/>
            <a:ext cx="576064" cy="438956"/>
          </a:xfrm>
          <a:prstGeom prst="plus">
            <a:avLst>
              <a:gd name="adj" fmla="val 42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Igual que"/>
          <p:cNvSpPr/>
          <p:nvPr/>
        </p:nvSpPr>
        <p:spPr>
          <a:xfrm>
            <a:off x="5148064" y="2030500"/>
            <a:ext cx="720080" cy="4389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68" y="4778860"/>
            <a:ext cx="2436192" cy="16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811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s-MX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Cierre: </a:t>
            </a:r>
          </a:p>
          <a:p>
            <a:r>
              <a:rPr lang="es-MX" dirty="0" smtClean="0"/>
              <a:t>Se realiza una actividad con una hoja de trabajo donde los alumnos deben identificar cual es la fracción que se representa en un dibujo por ejemplo: </a:t>
            </a:r>
          </a:p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2518420" cy="2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60"/>
          <a:stretch/>
        </p:blipFill>
        <p:spPr bwMode="auto">
          <a:xfrm>
            <a:off x="251520" y="2204864"/>
            <a:ext cx="4896543" cy="158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8125"/>
            <a:ext cx="36861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895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s-MX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Evaluación: </a:t>
            </a:r>
          </a:p>
          <a:p>
            <a:pPr algn="just"/>
            <a:r>
              <a:rPr lang="es-MX" dirty="0" smtClean="0"/>
              <a:t>Se evalúa si el alumno resuelve, identifica y deduce distintas fracciones a partir de imágenes e instrumentos que le permiten comprender el funcionamiento y la utilidad de dichas fracciones. Mediante sus ejercicios realizados y su trabajo en colaboración.  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64904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3672408" cy="346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764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285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Contenidos procedimentales: </a:t>
            </a:r>
            <a:endParaRPr lang="es-MX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800600"/>
          </a:xfrm>
        </p:spPr>
        <p:txBody>
          <a:bodyPr/>
          <a:lstStyle/>
          <a:p>
            <a:pPr algn="just"/>
            <a:r>
              <a:rPr lang="es-MX" dirty="0" smtClean="0">
                <a:solidFill>
                  <a:srgbClr val="0070C0"/>
                </a:solidFill>
              </a:rPr>
              <a:t>Constituyen </a:t>
            </a:r>
            <a:r>
              <a:rPr lang="es-MX" dirty="0">
                <a:solidFill>
                  <a:srgbClr val="0070C0"/>
                </a:solidFill>
              </a:rPr>
              <a:t>un conjunto de acciones que facilitan el logro de un fin propuesto. </a:t>
            </a:r>
            <a:endParaRPr lang="es-MX" dirty="0" smtClean="0">
              <a:solidFill>
                <a:srgbClr val="0070C0"/>
              </a:solidFill>
            </a:endParaRPr>
          </a:p>
          <a:p>
            <a:pPr algn="just"/>
            <a:r>
              <a:rPr lang="es-MX" dirty="0" smtClean="0">
                <a:solidFill>
                  <a:srgbClr val="0070C0"/>
                </a:solidFill>
              </a:rPr>
              <a:t>El </a:t>
            </a:r>
            <a:r>
              <a:rPr lang="es-MX" dirty="0">
                <a:solidFill>
                  <a:srgbClr val="0070C0"/>
                </a:solidFill>
              </a:rPr>
              <a:t>estudiante será el actor principal en la realización de los procedimientos que demandan los contenidos, es decir, desarrollará su capacidad para </a:t>
            </a:r>
            <a:r>
              <a:rPr lang="es-MX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“saber hacer”. </a:t>
            </a:r>
            <a:endParaRPr lang="es-MX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MX" dirty="0" smtClean="0">
                <a:solidFill>
                  <a:srgbClr val="0070C0"/>
                </a:solidFill>
              </a:rPr>
              <a:t>Estos </a:t>
            </a:r>
            <a:r>
              <a:rPr lang="es-MX" dirty="0">
                <a:solidFill>
                  <a:srgbClr val="0070C0"/>
                </a:solidFill>
              </a:rPr>
              <a:t>contenidos abarcan habilidades intelectuales, motrices, destrezas, estrategias y procesos que impliquen una secuencia de acciones</a:t>
            </a:r>
            <a:r>
              <a:rPr lang="es-MX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s-MX" dirty="0" smtClean="0">
                <a:solidFill>
                  <a:srgbClr val="0070C0"/>
                </a:solidFill>
              </a:rPr>
              <a:t> </a:t>
            </a:r>
            <a:r>
              <a:rPr lang="es-MX" dirty="0">
                <a:solidFill>
                  <a:srgbClr val="0070C0"/>
                </a:solidFill>
              </a:rPr>
              <a:t>Los procedimientos aparecen en forma secuencial y sistemática. </a:t>
            </a:r>
            <a:endParaRPr lang="es-MX" dirty="0" smtClean="0">
              <a:solidFill>
                <a:srgbClr val="0070C0"/>
              </a:solidFill>
            </a:endParaRPr>
          </a:p>
          <a:p>
            <a:pPr algn="just"/>
            <a:r>
              <a:rPr lang="es-MX" dirty="0" smtClean="0">
                <a:solidFill>
                  <a:srgbClr val="0070C0"/>
                </a:solidFill>
              </a:rPr>
              <a:t>Requieren </a:t>
            </a:r>
            <a:r>
              <a:rPr lang="es-MX" dirty="0">
                <a:solidFill>
                  <a:srgbClr val="0070C0"/>
                </a:solidFill>
              </a:rPr>
              <a:t>de reiteración de acciones que llevan a los estudiantes a dominar la técnica o habilidad.</a:t>
            </a:r>
          </a:p>
        </p:txBody>
      </p:sp>
    </p:spTree>
    <p:extLst>
      <p:ext uri="{BB962C8B-B14F-4D97-AF65-F5344CB8AC3E}">
        <p14:creationId xmlns:p14="http://schemas.microsoft.com/office/powerpoint/2010/main" val="3919753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-324544" y="-122697"/>
            <a:ext cx="7620000" cy="4306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15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Situación Didáctica: </a:t>
            </a:r>
            <a:endParaRPr lang="es-MX" sz="1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86" y="4349750"/>
            <a:ext cx="83820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690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Contenido: Reglas gramaticales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Propósito 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1830189"/>
          </a:xfrm>
        </p:spPr>
        <p:txBody>
          <a:bodyPr/>
          <a:lstStyle/>
          <a:p>
            <a:pPr algn="just"/>
            <a:r>
              <a:rPr lang="es-MX" dirty="0" smtClean="0"/>
              <a:t>Que el alumno reconozca la importancia y el uso de las mayúsculas en distintos párrafos. 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 smtClean="0"/>
              <a:t>Aprendizaje esperado </a:t>
            </a:r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MX" dirty="0" smtClean="0"/>
              <a:t>El alumno identifica cuando hay mayúsculas y cuando no en un párrafo específico. </a:t>
            </a:r>
            <a:endParaRPr lang="es-MX" dirty="0"/>
          </a:p>
        </p:txBody>
      </p:sp>
      <p:sp>
        <p:nvSpPr>
          <p:cNvPr id="9" name="3 Marcador de texto"/>
          <p:cNvSpPr txBox="1">
            <a:spLocks/>
          </p:cNvSpPr>
          <p:nvPr/>
        </p:nvSpPr>
        <p:spPr>
          <a:xfrm>
            <a:off x="610904" y="4258283"/>
            <a:ext cx="3657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Competencia </a:t>
            </a:r>
            <a:endParaRPr lang="es-MX" dirty="0"/>
          </a:p>
        </p:txBody>
      </p:sp>
      <p:sp>
        <p:nvSpPr>
          <p:cNvPr id="10" name="4 Marcador de contenido"/>
          <p:cNvSpPr txBox="1">
            <a:spLocks/>
          </p:cNvSpPr>
          <p:nvPr/>
        </p:nvSpPr>
        <p:spPr>
          <a:xfrm>
            <a:off x="594917" y="4869160"/>
            <a:ext cx="3657600" cy="1830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 smtClean="0"/>
              <a:t>Utiliza mayúsculas adecuadamente en textos. </a:t>
            </a:r>
            <a:endParaRPr lang="es-MX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9080"/>
            <a:ext cx="3613797" cy="22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519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/>
          <a:lstStyle/>
          <a:p>
            <a:pPr algn="ctr"/>
            <a:r>
              <a:rPr lang="es-MX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Inicio</a:t>
            </a:r>
            <a:endParaRPr lang="es-MX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7620000" cy="5400600"/>
          </a:xfrm>
        </p:spPr>
        <p:txBody>
          <a:bodyPr/>
          <a:lstStyle/>
          <a:p>
            <a:pPr algn="just"/>
            <a:r>
              <a:rPr lang="es-MX" dirty="0" smtClean="0"/>
              <a:t>Se inicia la clase mediante un ejercicio donde el alumno escribe mayúsculas o minúsculas donde vayan, en distintas palabras como objetos, nombres de personas o ciudades etc. </a:t>
            </a:r>
            <a:endParaRPr lang="es-MX" dirty="0"/>
          </a:p>
          <a:p>
            <a:pPr algn="ctr"/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Desarrollo:</a:t>
            </a:r>
            <a:endParaRPr lang="es-MX" dirty="0"/>
          </a:p>
          <a:p>
            <a:pPr algn="just"/>
            <a:r>
              <a:rPr lang="es-MX" dirty="0" smtClean="0"/>
              <a:t>Se escribe una carta que el docente quiere mandar a un ser querido, pero no sabe donde poner mayúsculas ni minúsculas y reconoce que la daría vergüenza si está mal escrita la carta por lo que pide ayuda. Se explica cuando van las mayúsculas, seguidas de un punto o cuando son nombres propios.</a:t>
            </a:r>
          </a:p>
          <a:p>
            <a:pPr algn="just"/>
            <a:endParaRPr lang="es-MX" dirty="0"/>
          </a:p>
          <a:p>
            <a:pPr algn="ctr"/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Cierre </a:t>
            </a:r>
          </a:p>
          <a:p>
            <a:pPr algn="just"/>
            <a:r>
              <a:rPr lang="es-MX" dirty="0" smtClean="0"/>
              <a:t>  Cada alumno escribe una carta utilizando mayúsculas. </a:t>
            </a:r>
          </a:p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53136"/>
            <a:ext cx="1829941" cy="182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917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Contenidos conceptuales </a:t>
            </a:r>
            <a:endParaRPr lang="es-MX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contenidos conceptuales son aquellos datos o hechos que el alumno debe comprender, e incorporar a su estructura mental en forma significativa, pues son los saberes que una sociedad dada estima como valiosos e imprescindibles que sean poseídos por sus miembros, para ser transmitidos en forma generacional.</a:t>
            </a:r>
          </a:p>
          <a:p>
            <a:pPr marL="114300" indent="0">
              <a:buNone/>
            </a:pP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83" y="3918917"/>
            <a:ext cx="322734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6454"/>
            <a:ext cx="3166321" cy="210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37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268760"/>
            <a:ext cx="8424936" cy="3240360"/>
          </a:xfrm>
        </p:spPr>
        <p:txBody>
          <a:bodyPr>
            <a:normAutofit fontScale="90000"/>
          </a:bodyPr>
          <a:lstStyle/>
          <a:p>
            <a:r>
              <a:rPr lang="es-MX" sz="3600" b="1" dirty="0" smtClean="0">
                <a:latin typeface="Comic Sans MS" panose="030F0702030302020204" pitchFamily="66" charset="0"/>
              </a:rPr>
              <a:t>     </a:t>
            </a:r>
            <a:r>
              <a:rPr lang="es-MX" sz="36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Tipo de conocimiento: conceptual</a:t>
            </a:r>
            <a:r>
              <a:rPr lang="es-MX" sz="31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s-MX" sz="31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s-MX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¿Cómo puede ser aprendido?</a:t>
            </a:r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s-MX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s-MX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R= Al corresponder al área </a:t>
            </a:r>
            <a:r>
              <a:rPr lang="es-MX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del saber, es decir, los hechos, fenómenos y conceptos que los estudiantes pueden “aprender</a:t>
            </a:r>
            <a:r>
              <a:rPr lang="es-MX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” se debe hacer  una explicación previa de las </a:t>
            </a:r>
            <a:r>
              <a:rPr lang="es-MX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reglas </a:t>
            </a:r>
            <a:r>
              <a:rPr lang="es-MX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gramaticales para hacer oraciones y textos.  </a:t>
            </a: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s-MX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s-MX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¿Qué estrategias didácticas pueden ser aplicadas?</a:t>
            </a:r>
            <a:b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s-MX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R= Partir de lo que el niño ya conoce elaborar  un texto para después desarrollar y abordar las reglas gramaticales .  </a:t>
            </a:r>
            <a:br>
              <a:rPr lang="es-MX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¿Qué recursos son necesarios para ello?</a:t>
            </a:r>
            <a:b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s-MX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= </a:t>
            </a:r>
            <a:r>
              <a:rPr lang="es-MX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Manejar diferentes </a:t>
            </a:r>
            <a:r>
              <a:rPr lang="es-MX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tipos de textos que sean del interés del </a:t>
            </a:r>
            <a:r>
              <a:rPr lang="es-MX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niño</a:t>
            </a:r>
            <a:r>
              <a:rPr lang="es-MX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MX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donde </a:t>
            </a:r>
            <a:r>
              <a:rPr lang="es-MX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se vean las reglas </a:t>
            </a:r>
            <a:r>
              <a:rPr lang="es-MX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gramaticales y las pueda identificar. </a:t>
            </a:r>
            <a:br>
              <a:rPr lang="es-MX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¿Qué formas de evaluación pudieran utilizarse? </a:t>
            </a:r>
            <a:b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s-MX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R= Utilización de rúbricas para conocer que tonto conocen los conceptos. </a:t>
            </a:r>
            <a: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s-MX" sz="2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s-MX" sz="4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s-MX" sz="40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es-MX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85184"/>
            <a:ext cx="8208912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6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69160"/>
            <a:ext cx="8280920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79512" y="1268760"/>
            <a:ext cx="8208912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 smtClean="0">
                <a:solidFill>
                  <a:srgbClr val="675E47">
                    <a:lumMod val="75000"/>
                  </a:srgbClr>
                </a:solidFill>
                <a:latin typeface="Comic Sans MS" panose="030F0702030302020204" pitchFamily="66" charset="0"/>
              </a:rPr>
              <a:t>Tipo de </a:t>
            </a:r>
            <a:r>
              <a:rPr lang="es-MX" sz="2800" b="1" dirty="0">
                <a:solidFill>
                  <a:srgbClr val="675E47">
                    <a:lumMod val="75000"/>
                  </a:srgbClr>
                </a:solidFill>
                <a:latin typeface="Comic Sans MS" panose="030F0702030302020204" pitchFamily="66" charset="0"/>
              </a:rPr>
              <a:t>conocimiento</a:t>
            </a:r>
            <a:r>
              <a:rPr lang="es-MX" sz="2800" b="1" dirty="0" smtClean="0">
                <a:solidFill>
                  <a:srgbClr val="675E47">
                    <a:lumMod val="75000"/>
                  </a:srgbClr>
                </a:solidFill>
                <a:latin typeface="Comic Sans MS" panose="030F0702030302020204" pitchFamily="66" charset="0"/>
              </a:rPr>
              <a:t>: Procedimental </a:t>
            </a:r>
            <a:r>
              <a:rPr lang="es-MX" sz="1800" dirty="0" smtClean="0">
                <a:solidFill>
                  <a:srgbClr val="675E47">
                    <a:lumMod val="75000"/>
                  </a:srgbClr>
                </a:solidFill>
                <a:latin typeface="Comic Sans MS" panose="030F0702030302020204" pitchFamily="66" charset="0"/>
              </a:rPr>
              <a:t/>
            </a:r>
            <a:br>
              <a:rPr lang="es-MX" sz="1800" dirty="0" smtClean="0">
                <a:solidFill>
                  <a:srgbClr val="675E47">
                    <a:lumMod val="75000"/>
                  </a:srgbClr>
                </a:solidFill>
                <a:latin typeface="Comic Sans MS" panose="030F0702030302020204" pitchFamily="66" charset="0"/>
              </a:rPr>
            </a:br>
            <a:endParaRPr lang="es-MX" sz="1800" dirty="0" smtClean="0">
              <a:solidFill>
                <a:srgbClr val="675E47">
                  <a:lumMod val="75000"/>
                </a:srgbClr>
              </a:solidFill>
              <a:latin typeface="Comic Sans MS" panose="030F0702030302020204" pitchFamily="66" charset="0"/>
            </a:endParaRPr>
          </a:p>
          <a:p>
            <a:pPr algn="l"/>
            <a:r>
              <a:rPr lang="es-MX" sz="1600" dirty="0" smtClean="0">
                <a:solidFill>
                  <a:srgbClr val="675E47">
                    <a:lumMod val="75000"/>
                  </a:srgbClr>
                </a:solidFill>
                <a:latin typeface="Comic Sans MS" panose="030F0702030302020204" pitchFamily="66" charset="0"/>
              </a:rPr>
              <a:t>¿Cómo puede ser aprendido?</a:t>
            </a:r>
          </a:p>
          <a:p>
            <a:pPr algn="l"/>
            <a:r>
              <a:rPr lang="es-MX" sz="1600" dirty="0">
                <a:solidFill>
                  <a:srgbClr val="675E47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R= El estudiante será el actor principal en la realización de los procedimientos que demandan los contenidos, es decir, desarrollará su capacidad para “saber hacer</a:t>
            </a:r>
            <a:r>
              <a:rPr lang="es-MX" sz="1600" dirty="0" smtClean="0">
                <a:solidFill>
                  <a:srgbClr val="675E47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” en este caso saber los conceptos de  fracciones y presentarlo en una situación. </a:t>
            </a:r>
            <a:r>
              <a:rPr lang="es-MX" sz="1600" dirty="0" smtClean="0">
                <a:solidFill>
                  <a:srgbClr val="675E47">
                    <a:lumMod val="75000"/>
                  </a:srgbClr>
                </a:solidFill>
                <a:latin typeface="Comic Sans MS" panose="030F0702030302020204" pitchFamily="66" charset="0"/>
              </a:rPr>
              <a:t/>
            </a:r>
            <a:br>
              <a:rPr lang="es-MX" sz="1600" dirty="0" smtClean="0">
                <a:solidFill>
                  <a:srgbClr val="675E47">
                    <a:lumMod val="75000"/>
                  </a:srgbClr>
                </a:solidFill>
                <a:latin typeface="Comic Sans MS" panose="030F0702030302020204" pitchFamily="66" charset="0"/>
              </a:rPr>
            </a:br>
            <a:r>
              <a:rPr lang="es-MX" sz="1600" dirty="0" smtClean="0">
                <a:solidFill>
                  <a:srgbClr val="675E47">
                    <a:lumMod val="75000"/>
                  </a:srgbClr>
                </a:solidFill>
                <a:latin typeface="Comic Sans MS" panose="030F0702030302020204" pitchFamily="66" charset="0"/>
              </a:rPr>
              <a:t/>
            </a:r>
            <a:br>
              <a:rPr lang="es-MX" sz="1600" dirty="0" smtClean="0">
                <a:solidFill>
                  <a:srgbClr val="675E47">
                    <a:lumMod val="75000"/>
                  </a:srgbClr>
                </a:solidFill>
                <a:latin typeface="Comic Sans MS" panose="030F0702030302020204" pitchFamily="66" charset="0"/>
              </a:rPr>
            </a:br>
            <a:r>
              <a:rPr lang="es-MX" sz="1600" dirty="0" smtClean="0">
                <a:solidFill>
                  <a:srgbClr val="675E47">
                    <a:lumMod val="75000"/>
                  </a:srgbClr>
                </a:solidFill>
                <a:latin typeface="Comic Sans MS" panose="030F0702030302020204" pitchFamily="66" charset="0"/>
              </a:rPr>
              <a:t>¿Qué estrategias didácticas pueden ser aplicadas?</a:t>
            </a:r>
            <a:br>
              <a:rPr lang="es-MX" sz="1600" dirty="0" smtClean="0">
                <a:solidFill>
                  <a:srgbClr val="675E47">
                    <a:lumMod val="75000"/>
                  </a:srgbClr>
                </a:solidFill>
                <a:latin typeface="Comic Sans MS" panose="030F0702030302020204" pitchFamily="66" charset="0"/>
              </a:rPr>
            </a:br>
            <a:r>
              <a:rPr lang="es-MX" sz="1600" dirty="0" smtClean="0">
                <a:solidFill>
                  <a:srgbClr val="675E47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R= El docente debe organizarse para ir abarcando cada paso del conocimiento, comenzar con lo que el niño ya sabe y de ahí ir construyendo los demás conceptos para después los utilicen en determinado problema (proceso).</a:t>
            </a:r>
            <a:r>
              <a:rPr lang="es-MX" sz="1600" dirty="0" smtClean="0">
                <a:solidFill>
                  <a:srgbClr val="675E47">
                    <a:lumMod val="75000"/>
                  </a:srgbClr>
                </a:solidFill>
                <a:latin typeface="Comic Sans MS" panose="030F0702030302020204" pitchFamily="66" charset="0"/>
              </a:rPr>
              <a:t/>
            </a:r>
            <a:br>
              <a:rPr lang="es-MX" sz="1600" dirty="0" smtClean="0">
                <a:solidFill>
                  <a:srgbClr val="675E47">
                    <a:lumMod val="75000"/>
                  </a:srgbClr>
                </a:solidFill>
                <a:latin typeface="Comic Sans MS" panose="030F0702030302020204" pitchFamily="66" charset="0"/>
              </a:rPr>
            </a:br>
            <a:r>
              <a:rPr lang="es-MX" sz="1600" dirty="0" smtClean="0">
                <a:solidFill>
                  <a:srgbClr val="675E47">
                    <a:lumMod val="75000"/>
                  </a:srgbClr>
                </a:solidFill>
                <a:latin typeface="Comic Sans MS" panose="030F0702030302020204" pitchFamily="66" charset="0"/>
              </a:rPr>
              <a:t/>
            </a:r>
            <a:br>
              <a:rPr lang="es-MX" sz="1600" dirty="0" smtClean="0">
                <a:solidFill>
                  <a:srgbClr val="675E47">
                    <a:lumMod val="75000"/>
                  </a:srgbClr>
                </a:solidFill>
                <a:latin typeface="Comic Sans MS" panose="030F0702030302020204" pitchFamily="66" charset="0"/>
              </a:rPr>
            </a:br>
            <a:r>
              <a:rPr lang="es-MX" sz="1600" dirty="0" smtClean="0">
                <a:solidFill>
                  <a:srgbClr val="675E47">
                    <a:lumMod val="75000"/>
                  </a:srgbClr>
                </a:solidFill>
                <a:latin typeface="Comic Sans MS" panose="030F0702030302020204" pitchFamily="66" charset="0"/>
              </a:rPr>
              <a:t>¿Qué recursos son necesarios para ello?</a:t>
            </a:r>
            <a:br>
              <a:rPr lang="es-MX" sz="1600" dirty="0" smtClean="0">
                <a:solidFill>
                  <a:srgbClr val="675E47">
                    <a:lumMod val="75000"/>
                  </a:srgbClr>
                </a:solidFill>
                <a:latin typeface="Comic Sans MS" panose="030F0702030302020204" pitchFamily="66" charset="0"/>
              </a:rPr>
            </a:br>
            <a:r>
              <a:rPr lang="es-MX" sz="1600" dirty="0" smtClean="0">
                <a:solidFill>
                  <a:srgbClr val="675E47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R= Adquirir conocimientos básicos de fracciones, manejar materiales didácticos que les permitan conocer estos conceptos para que los utilicen al resolver problemas.</a:t>
            </a:r>
            <a:r>
              <a:rPr lang="es-MX" sz="1600" dirty="0" smtClean="0">
                <a:solidFill>
                  <a:srgbClr val="675E47">
                    <a:lumMod val="75000"/>
                  </a:srgbClr>
                </a:solidFill>
                <a:latin typeface="Comic Sans MS" panose="030F0702030302020204" pitchFamily="66" charset="0"/>
              </a:rPr>
              <a:t/>
            </a:r>
            <a:br>
              <a:rPr lang="es-MX" sz="1600" dirty="0" smtClean="0">
                <a:solidFill>
                  <a:srgbClr val="675E47">
                    <a:lumMod val="75000"/>
                  </a:srgbClr>
                </a:solidFill>
                <a:latin typeface="Comic Sans MS" panose="030F0702030302020204" pitchFamily="66" charset="0"/>
              </a:rPr>
            </a:br>
            <a:r>
              <a:rPr lang="es-MX" sz="1600" dirty="0" smtClean="0">
                <a:solidFill>
                  <a:srgbClr val="675E47">
                    <a:lumMod val="75000"/>
                  </a:srgbClr>
                </a:solidFill>
                <a:latin typeface="Comic Sans MS" panose="030F0702030302020204" pitchFamily="66" charset="0"/>
              </a:rPr>
              <a:t/>
            </a:r>
            <a:br>
              <a:rPr lang="es-MX" sz="1600" dirty="0" smtClean="0">
                <a:solidFill>
                  <a:srgbClr val="675E47">
                    <a:lumMod val="75000"/>
                  </a:srgbClr>
                </a:solidFill>
                <a:latin typeface="Comic Sans MS" panose="030F0702030302020204" pitchFamily="66" charset="0"/>
              </a:rPr>
            </a:br>
            <a:r>
              <a:rPr lang="es-MX" sz="1600" dirty="0" smtClean="0">
                <a:solidFill>
                  <a:srgbClr val="675E47">
                    <a:lumMod val="75000"/>
                  </a:srgbClr>
                </a:solidFill>
                <a:latin typeface="Comic Sans MS" panose="030F0702030302020204" pitchFamily="66" charset="0"/>
              </a:rPr>
              <a:t>¿Qué formas de evaluación pudieran utilizarse?</a:t>
            </a:r>
          </a:p>
          <a:p>
            <a:pPr algn="l"/>
            <a:r>
              <a:rPr lang="es-MX" sz="1600" dirty="0" smtClean="0">
                <a:solidFill>
                  <a:srgbClr val="675E47">
                    <a:lumMod val="60000"/>
                    <a:lumOff val="40000"/>
                  </a:srgbClr>
                </a:solidFill>
                <a:latin typeface="Comic Sans MS" panose="030F0702030302020204" pitchFamily="66" charset="0"/>
              </a:rPr>
              <a:t>R= Realización de problemas o problemáticas donde lleven acabo un procedimiento el cual puede ser evaluado por medio de una rubrica. </a:t>
            </a:r>
            <a:r>
              <a:rPr lang="es-MX" sz="1600" dirty="0" smtClean="0">
                <a:solidFill>
                  <a:srgbClr val="675E47">
                    <a:lumMod val="50000"/>
                  </a:srgbClr>
                </a:solidFill>
                <a:latin typeface="Comic Sans MS" panose="030F0702030302020204" pitchFamily="66" charset="0"/>
              </a:rPr>
              <a:t/>
            </a:r>
            <a:br>
              <a:rPr lang="es-MX" sz="1600" dirty="0" smtClean="0">
                <a:solidFill>
                  <a:srgbClr val="675E47">
                    <a:lumMod val="50000"/>
                  </a:srgbClr>
                </a:solidFill>
                <a:latin typeface="Comic Sans MS" panose="030F0702030302020204" pitchFamily="66" charset="0"/>
              </a:rPr>
            </a:br>
            <a:r>
              <a:rPr lang="es-MX" sz="1600" dirty="0" smtClean="0">
                <a:solidFill>
                  <a:srgbClr val="675E47">
                    <a:lumMod val="50000"/>
                  </a:srgbClr>
                </a:solidFill>
                <a:latin typeface="Comic Sans MS" panose="030F0702030302020204" pitchFamily="66" charset="0"/>
              </a:rPr>
              <a:t/>
            </a:r>
            <a:br>
              <a:rPr lang="es-MX" sz="1600" dirty="0" smtClean="0">
                <a:solidFill>
                  <a:srgbClr val="675E47">
                    <a:lumMod val="50000"/>
                  </a:srgbClr>
                </a:solidFill>
                <a:latin typeface="Comic Sans MS" panose="030F0702030302020204" pitchFamily="66" charset="0"/>
              </a:rPr>
            </a:br>
            <a:endParaRPr lang="es-MX" sz="1600" dirty="0">
              <a:solidFill>
                <a:srgbClr val="675E47">
                  <a:lumMod val="50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53136"/>
            <a:ext cx="8136904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07504" y="1196752"/>
            <a:ext cx="8590477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 smtClean="0">
                <a:solidFill>
                  <a:srgbClr val="2F2B20"/>
                </a:solidFill>
                <a:latin typeface="Comic Sans MS" panose="030F0702030302020204" pitchFamily="66" charset="0"/>
              </a:rPr>
              <a:t>     </a:t>
            </a:r>
          </a:p>
          <a:p>
            <a:pPr algn="l"/>
            <a:endParaRPr lang="es-MX" sz="2400" b="1" dirty="0">
              <a:solidFill>
                <a:srgbClr val="2F2B20"/>
              </a:solidFill>
              <a:latin typeface="Comic Sans MS" panose="030F0702030302020204" pitchFamily="66" charset="0"/>
            </a:endParaRPr>
          </a:p>
          <a:p>
            <a:pPr algn="l"/>
            <a:r>
              <a:rPr lang="es-MX" sz="2400" b="1" dirty="0" smtClean="0">
                <a:solidFill>
                  <a:srgbClr val="2F2B20"/>
                </a:solidFill>
                <a:latin typeface="Comic Sans MS" panose="030F0702030302020204" pitchFamily="66" charset="0"/>
              </a:rPr>
              <a:t>  </a:t>
            </a:r>
            <a:r>
              <a:rPr lang="es-MX" sz="3200" b="1" dirty="0" smtClean="0">
                <a:solidFill>
                  <a:srgbClr val="2F2B20"/>
                </a:solidFill>
                <a:latin typeface="Comic Sans MS" panose="030F0702030302020204" pitchFamily="66" charset="0"/>
              </a:rPr>
              <a:t>Tipo de conocimiento: procedimental</a:t>
            </a:r>
          </a:p>
          <a:p>
            <a:pPr algn="l"/>
            <a:r>
              <a:rPr lang="es-MX" sz="1800" dirty="0" smtClean="0">
                <a:solidFill>
                  <a:srgbClr val="2F2B20"/>
                </a:solidFill>
                <a:latin typeface="Comic Sans MS" panose="030F0702030302020204" pitchFamily="66" charset="0"/>
              </a:rPr>
              <a:t/>
            </a:r>
            <a:br>
              <a:rPr lang="es-MX" sz="1800" dirty="0" smtClean="0">
                <a:solidFill>
                  <a:srgbClr val="2F2B20"/>
                </a:solidFill>
                <a:latin typeface="Comic Sans MS" panose="030F0702030302020204" pitchFamily="66" charset="0"/>
              </a:rPr>
            </a:br>
            <a:r>
              <a:rPr lang="es-MX" sz="1600" dirty="0" smtClean="0">
                <a:solidFill>
                  <a:srgbClr val="2F2B20"/>
                </a:solidFill>
                <a:latin typeface="Comic Sans MS" panose="030F0702030302020204" pitchFamily="66" charset="0"/>
              </a:rPr>
              <a:t>¿Cómo puede ser aprendido?</a:t>
            </a:r>
          </a:p>
          <a:p>
            <a:pPr algn="l"/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R= El conocimiento procedimental se refiere a destrezas dirigidas hacia la 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acción, en el conocimiento de este reactivo primero deberán conocer los conceptos de que es un folleto y un esquema, las partes que tienen, para después elaborar un esquema</a:t>
            </a:r>
            <a:r>
              <a:rPr lang="es-MX" sz="1600" dirty="0" smtClean="0">
                <a:solidFill>
                  <a:srgbClr val="2F2B20"/>
                </a:solidFill>
                <a:latin typeface="Comic Sans MS" panose="030F0702030302020204" pitchFamily="66" charset="0"/>
              </a:rPr>
              <a:t>.</a:t>
            </a:r>
          </a:p>
          <a:p>
            <a:pPr algn="l"/>
            <a:r>
              <a:rPr lang="es-MX" sz="1600" dirty="0" smtClean="0">
                <a:solidFill>
                  <a:srgbClr val="2F2B20"/>
                </a:solidFill>
                <a:latin typeface="Comic Sans MS" panose="030F0702030302020204" pitchFamily="66" charset="0"/>
              </a:rPr>
              <a:t/>
            </a:r>
            <a:br>
              <a:rPr lang="es-MX" sz="1600" dirty="0" smtClean="0">
                <a:solidFill>
                  <a:srgbClr val="2F2B20"/>
                </a:solidFill>
                <a:latin typeface="Comic Sans MS" panose="030F0702030302020204" pitchFamily="66" charset="0"/>
              </a:rPr>
            </a:br>
            <a:r>
              <a:rPr lang="es-MX" sz="1600" dirty="0" smtClean="0">
                <a:solidFill>
                  <a:srgbClr val="2F2B20"/>
                </a:solidFill>
                <a:latin typeface="Comic Sans MS" panose="030F0702030302020204" pitchFamily="66" charset="0"/>
              </a:rPr>
              <a:t>¿Qué estrategias didácticas pueden ser aplicadas?</a:t>
            </a:r>
            <a:br>
              <a:rPr lang="es-MX" sz="1600" dirty="0" smtClean="0">
                <a:solidFill>
                  <a:srgbClr val="2F2B20"/>
                </a:solidFill>
                <a:latin typeface="Comic Sans MS" panose="030F0702030302020204" pitchFamily="66" charset="0"/>
              </a:rPr>
            </a:b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= Manejar en clases diferentes esquemas que les permitan familiarizarse en las construcción de ellos.</a:t>
            </a:r>
            <a:r>
              <a:rPr lang="es-MX" sz="1600" dirty="0" smtClean="0">
                <a:solidFill>
                  <a:srgbClr val="2F2B20"/>
                </a:solidFill>
                <a:latin typeface="Comic Sans MS" panose="030F0702030302020204" pitchFamily="66" charset="0"/>
              </a:rPr>
              <a:t/>
            </a:r>
            <a:br>
              <a:rPr lang="es-MX" sz="1600" dirty="0" smtClean="0">
                <a:solidFill>
                  <a:srgbClr val="2F2B20"/>
                </a:solidFill>
                <a:latin typeface="Comic Sans MS" panose="030F0702030302020204" pitchFamily="66" charset="0"/>
              </a:rPr>
            </a:br>
            <a:r>
              <a:rPr lang="es-MX" sz="1600" dirty="0" smtClean="0">
                <a:solidFill>
                  <a:srgbClr val="2F2B20"/>
                </a:solidFill>
                <a:latin typeface="Comic Sans MS" panose="030F0702030302020204" pitchFamily="66" charset="0"/>
              </a:rPr>
              <a:t/>
            </a:r>
            <a:br>
              <a:rPr lang="es-MX" sz="1600" dirty="0" smtClean="0">
                <a:solidFill>
                  <a:srgbClr val="2F2B20"/>
                </a:solidFill>
                <a:latin typeface="Comic Sans MS" panose="030F0702030302020204" pitchFamily="66" charset="0"/>
              </a:rPr>
            </a:br>
            <a:r>
              <a:rPr lang="es-MX" sz="1600" dirty="0" smtClean="0">
                <a:solidFill>
                  <a:srgbClr val="2F2B20"/>
                </a:solidFill>
                <a:latin typeface="Comic Sans MS" panose="030F0702030302020204" pitchFamily="66" charset="0"/>
              </a:rPr>
              <a:t>¿Qué recursos son necesarios para ello?</a:t>
            </a:r>
            <a:br>
              <a:rPr lang="es-MX" sz="1600" dirty="0" smtClean="0">
                <a:solidFill>
                  <a:srgbClr val="2F2B20"/>
                </a:solidFill>
                <a:latin typeface="Comic Sans MS" panose="030F0702030302020204" pitchFamily="66" charset="0"/>
              </a:rPr>
            </a:b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= Podría el docente colocar diferentes ejemplos de esquemas donde el niño interactúe con cada parte. </a:t>
            </a:r>
            <a: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s-MX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s-MX" sz="1600" dirty="0" smtClean="0">
                <a:solidFill>
                  <a:srgbClr val="2F2B20"/>
                </a:solidFill>
                <a:latin typeface="Comic Sans MS" panose="030F0702030302020204" pitchFamily="66" charset="0"/>
              </a:rPr>
              <a:t/>
            </a:r>
            <a:br>
              <a:rPr lang="es-MX" sz="1600" dirty="0" smtClean="0">
                <a:solidFill>
                  <a:srgbClr val="2F2B20"/>
                </a:solidFill>
                <a:latin typeface="Comic Sans MS" panose="030F0702030302020204" pitchFamily="66" charset="0"/>
              </a:rPr>
            </a:br>
            <a:r>
              <a:rPr lang="es-MX" sz="1600" dirty="0" smtClean="0">
                <a:solidFill>
                  <a:srgbClr val="2F2B20"/>
                </a:solidFill>
                <a:latin typeface="Comic Sans MS" panose="030F0702030302020204" pitchFamily="66" charset="0"/>
              </a:rPr>
              <a:t>¿Qué formas de evaluación pudieran utilizarse? </a:t>
            </a:r>
            <a:br>
              <a:rPr lang="es-MX" sz="1600" dirty="0" smtClean="0">
                <a:solidFill>
                  <a:srgbClr val="2F2B20"/>
                </a:solidFill>
                <a:latin typeface="Comic Sans MS" panose="030F0702030302020204" pitchFamily="66" charset="0"/>
              </a:rPr>
            </a:br>
            <a:r>
              <a:rPr lang="es-MX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R=una rubrica donde se aprecie el desarrollo de la habilidad o destreza  de la contrición de esquemas.  </a:t>
            </a:r>
            <a:r>
              <a:rPr lang="es-MX" sz="1800" dirty="0">
                <a:solidFill>
                  <a:srgbClr val="2F2B20"/>
                </a:solidFill>
                <a:latin typeface="Comic Sans MS" panose="030F0702030302020204" pitchFamily="66" charset="0"/>
              </a:rPr>
              <a:t/>
            </a:r>
            <a:br>
              <a:rPr lang="es-MX" sz="1800" dirty="0">
                <a:solidFill>
                  <a:srgbClr val="2F2B20"/>
                </a:solidFill>
                <a:latin typeface="Comic Sans MS" panose="030F0702030302020204" pitchFamily="66" charset="0"/>
              </a:rPr>
            </a:br>
            <a:r>
              <a:rPr lang="es-MX" sz="1800" dirty="0" smtClean="0">
                <a:solidFill>
                  <a:srgbClr val="2F2B20"/>
                </a:solidFill>
                <a:latin typeface="Comic Sans MS" panose="030F0702030302020204" pitchFamily="66" charset="0"/>
              </a:rPr>
              <a:t/>
            </a:r>
            <a:br>
              <a:rPr lang="es-MX" sz="1800" dirty="0" smtClean="0">
                <a:solidFill>
                  <a:srgbClr val="2F2B20"/>
                </a:solidFill>
                <a:latin typeface="Comic Sans MS" panose="030F0702030302020204" pitchFamily="66" charset="0"/>
              </a:rPr>
            </a:br>
            <a:endParaRPr lang="es-MX" sz="1800" dirty="0">
              <a:solidFill>
                <a:srgbClr val="2F2B2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08912" cy="4392488"/>
          </a:xfrm>
        </p:spPr>
        <p:txBody>
          <a:bodyPr>
            <a:normAutofit fontScale="90000"/>
          </a:bodyPr>
          <a:lstStyle/>
          <a:p>
            <a:r>
              <a:rPr lang="es-MX" sz="3200" b="1" dirty="0" smtClean="0">
                <a:latin typeface="Comic Sans MS" panose="030F0702030302020204" pitchFamily="66" charset="0"/>
              </a:rPr>
              <a:t>   Tipo de conocimiento: conceptual</a:t>
            </a:r>
            <a:r>
              <a:rPr lang="es-MX" sz="1800" b="1" dirty="0" smtClean="0">
                <a:latin typeface="Comic Sans MS" panose="030F0702030302020204" pitchFamily="66" charset="0"/>
              </a:rPr>
              <a:t/>
            </a:r>
            <a:br>
              <a:rPr lang="es-MX" sz="1800" b="1" dirty="0" smtClean="0">
                <a:latin typeface="Comic Sans MS" panose="030F0702030302020204" pitchFamily="66" charset="0"/>
              </a:rPr>
            </a:br>
            <a:r>
              <a:rPr lang="es-MX" sz="1800" dirty="0" smtClean="0">
                <a:latin typeface="Comic Sans MS" panose="030F0702030302020204" pitchFamily="66" charset="0"/>
              </a:rPr>
              <a:t/>
            </a:r>
            <a:br>
              <a:rPr lang="es-MX" sz="1800" dirty="0" smtClean="0">
                <a:latin typeface="Comic Sans MS" panose="030F0702030302020204" pitchFamily="66" charset="0"/>
              </a:rPr>
            </a:br>
            <a:r>
              <a:rPr lang="es-MX" sz="1800" dirty="0" smtClean="0">
                <a:latin typeface="Comic Sans MS" panose="030F0702030302020204" pitchFamily="66" charset="0"/>
              </a:rPr>
              <a:t>¿Cómo puede ser aprendido?</a:t>
            </a:r>
            <a:br>
              <a:rPr lang="es-MX" sz="1800" dirty="0" smtClean="0">
                <a:latin typeface="Comic Sans MS" panose="030F0702030302020204" pitchFamily="66" charset="0"/>
              </a:rPr>
            </a:br>
            <a:r>
              <a:rPr lang="es-MX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s-MX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= Al corresponder al área del saber, es decir, los hechos, fenómenos y conceptos que los estudiantes pueden “aprender” se </a:t>
            </a:r>
            <a:r>
              <a:rPr lang="es-MX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debe conocer  diferentes temas, en este caso de significado y relación de palabras .</a:t>
            </a:r>
            <a:r>
              <a:rPr lang="es-MX" sz="1800" dirty="0">
                <a:latin typeface="Comic Sans MS" panose="030F0702030302020204" pitchFamily="66" charset="0"/>
              </a:rPr>
              <a:t/>
            </a:r>
            <a:br>
              <a:rPr lang="es-MX" sz="1800" dirty="0">
                <a:latin typeface="Comic Sans MS" panose="030F0702030302020204" pitchFamily="66" charset="0"/>
              </a:rPr>
            </a:br>
            <a:r>
              <a:rPr lang="es-MX" sz="1800" dirty="0" smtClean="0">
                <a:latin typeface="Comic Sans MS" panose="030F0702030302020204" pitchFamily="66" charset="0"/>
              </a:rPr>
              <a:t/>
            </a:r>
            <a:br>
              <a:rPr lang="es-MX" sz="1800" dirty="0" smtClean="0">
                <a:latin typeface="Comic Sans MS" panose="030F0702030302020204" pitchFamily="66" charset="0"/>
              </a:rPr>
            </a:br>
            <a:r>
              <a:rPr lang="es-MX" sz="1800" dirty="0" smtClean="0">
                <a:latin typeface="Comic Sans MS" panose="030F0702030302020204" pitchFamily="66" charset="0"/>
              </a:rPr>
              <a:t>¿Qué estrategias didácticas pueden ser aplicadas?</a:t>
            </a:r>
            <a:br>
              <a:rPr lang="es-MX" sz="1800" dirty="0" smtClean="0">
                <a:latin typeface="Comic Sans MS" panose="030F0702030302020204" pitchFamily="66" charset="0"/>
              </a:rPr>
            </a:br>
            <a:r>
              <a:rPr lang="es-MX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s-MX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= presentar temas de interés de la saciedad para mantenerse informados y conocer de diferentes problemáticas o temas de la sociedad.</a:t>
            </a:r>
            <a:r>
              <a:rPr lang="es-MX" sz="1800" dirty="0">
                <a:latin typeface="Comic Sans MS" panose="030F0702030302020204" pitchFamily="66" charset="0"/>
              </a:rPr>
              <a:t/>
            </a:r>
            <a:br>
              <a:rPr lang="es-MX" sz="1800" dirty="0">
                <a:latin typeface="Comic Sans MS" panose="030F0702030302020204" pitchFamily="66" charset="0"/>
              </a:rPr>
            </a:br>
            <a:r>
              <a:rPr lang="es-MX" sz="1800" dirty="0" smtClean="0">
                <a:latin typeface="Comic Sans MS" panose="030F0702030302020204" pitchFamily="66" charset="0"/>
              </a:rPr>
              <a:t/>
            </a:r>
            <a:br>
              <a:rPr lang="es-MX" sz="1800" dirty="0" smtClean="0">
                <a:latin typeface="Comic Sans MS" panose="030F0702030302020204" pitchFamily="66" charset="0"/>
              </a:rPr>
            </a:br>
            <a:r>
              <a:rPr lang="es-MX" sz="1800" dirty="0" smtClean="0">
                <a:latin typeface="Comic Sans MS" panose="030F0702030302020204" pitchFamily="66" charset="0"/>
              </a:rPr>
              <a:t>¿Qué recursos son necesarios para ello?</a:t>
            </a:r>
            <a:br>
              <a:rPr lang="es-MX" sz="1800" dirty="0" smtClean="0">
                <a:latin typeface="Comic Sans MS" panose="030F0702030302020204" pitchFamily="66" charset="0"/>
              </a:rPr>
            </a:br>
            <a:r>
              <a:rPr lang="es-MX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s-MX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= noticias, relatos, investigaciones que te permita conocer información de diferentes temas </a:t>
            </a:r>
            <a:r>
              <a:rPr lang="es-MX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s-MX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s-MX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s-MX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s-MX" sz="1800" dirty="0" smtClean="0">
                <a:latin typeface="Comic Sans MS" panose="030F0702030302020204" pitchFamily="66" charset="0"/>
              </a:rPr>
              <a:t>¿Qué formas de evaluación pudieran utilizarse? </a:t>
            </a:r>
            <a:br>
              <a:rPr lang="es-MX" sz="1800" dirty="0" smtClean="0">
                <a:latin typeface="Comic Sans MS" panose="030F0702030302020204" pitchFamily="66" charset="0"/>
              </a:rPr>
            </a:br>
            <a:r>
              <a:rPr lang="es-MX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s-MX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= por medio de una rubrica </a:t>
            </a:r>
            <a:r>
              <a:rPr lang="es-MX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MX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se evalúa la elaboración de una de las recursos mencionados anteriormente. </a:t>
            </a:r>
            <a:br>
              <a:rPr lang="es-MX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endParaRPr lang="es-MX" sz="18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81128"/>
            <a:ext cx="8280920" cy="2047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98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9512" y="836712"/>
            <a:ext cx="8517632" cy="4104456"/>
          </a:xfrm>
        </p:spPr>
        <p:txBody>
          <a:bodyPr>
            <a:normAutofit fontScale="90000"/>
          </a:bodyPr>
          <a:lstStyle/>
          <a:p>
            <a:r>
              <a:rPr lang="es-MX" sz="3600" b="1" dirty="0" smtClean="0">
                <a:latin typeface="Comic Sans MS" panose="030F0702030302020204" pitchFamily="66" charset="0"/>
              </a:rPr>
              <a:t>       Tipo de conocimiento: procedimental</a:t>
            </a:r>
            <a:br>
              <a:rPr lang="es-MX" sz="3600" b="1" dirty="0" smtClean="0">
                <a:latin typeface="Comic Sans MS" panose="030F0702030302020204" pitchFamily="66" charset="0"/>
              </a:rPr>
            </a:br>
            <a:r>
              <a:rPr lang="es-MX" sz="2000" dirty="0" smtClean="0">
                <a:latin typeface="Comic Sans MS" panose="030F0702030302020204" pitchFamily="66" charset="0"/>
              </a:rPr>
              <a:t/>
            </a:r>
            <a:br>
              <a:rPr lang="es-MX" sz="2000" dirty="0" smtClean="0">
                <a:latin typeface="Comic Sans MS" panose="030F0702030302020204" pitchFamily="66" charset="0"/>
              </a:rPr>
            </a:br>
            <a:r>
              <a:rPr lang="es-MX" sz="2000" dirty="0" smtClean="0">
                <a:latin typeface="Comic Sans MS" panose="030F0702030302020204" pitchFamily="66" charset="0"/>
              </a:rPr>
              <a:t>¿Cómo puede ser aprendido?</a:t>
            </a:r>
            <a:r>
              <a:rPr lang="es-MX" sz="2000" dirty="0">
                <a:latin typeface="Comic Sans MS" panose="030F0702030302020204" pitchFamily="66" charset="0"/>
              </a:rPr>
              <a:t/>
            </a:r>
            <a:br>
              <a:rPr lang="es-MX" sz="2000" dirty="0">
                <a:latin typeface="Comic Sans MS" panose="030F0702030302020204" pitchFamily="66" charset="0"/>
              </a:rPr>
            </a:br>
            <a:r>
              <a:rPr lang="es-MX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R= Primero el niño debe conocer las partes y funciones de un folleto para  desarrollar </a:t>
            </a:r>
            <a:br>
              <a:rPr lang="es-MX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s-MX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la estructura del folleto con el tema que se le pide . </a:t>
            </a:r>
            <a:r>
              <a:rPr lang="es-MX" sz="2000" dirty="0">
                <a:latin typeface="Comic Sans MS" panose="030F0702030302020204" pitchFamily="66" charset="0"/>
              </a:rPr>
              <a:t/>
            </a:r>
            <a:br>
              <a:rPr lang="es-MX" sz="2000" dirty="0">
                <a:latin typeface="Comic Sans MS" panose="030F0702030302020204" pitchFamily="66" charset="0"/>
              </a:rPr>
            </a:br>
            <a:r>
              <a:rPr lang="es-MX" sz="2000" dirty="0" smtClean="0">
                <a:latin typeface="Comic Sans MS" panose="030F0702030302020204" pitchFamily="66" charset="0"/>
              </a:rPr>
              <a:t/>
            </a:r>
            <a:br>
              <a:rPr lang="es-MX" sz="2000" dirty="0" smtClean="0">
                <a:latin typeface="Comic Sans MS" panose="030F0702030302020204" pitchFamily="66" charset="0"/>
              </a:rPr>
            </a:br>
            <a:r>
              <a:rPr lang="es-MX" sz="2000" dirty="0" smtClean="0">
                <a:latin typeface="Comic Sans MS" panose="030F0702030302020204" pitchFamily="66" charset="0"/>
              </a:rPr>
              <a:t>¿Qué estrategias didácticas pueden ser aplicadas?</a:t>
            </a:r>
            <a:br>
              <a:rPr lang="es-MX" sz="2000" dirty="0" smtClean="0">
                <a:latin typeface="Comic Sans MS" panose="030F0702030302020204" pitchFamily="66" charset="0"/>
              </a:rPr>
            </a:br>
            <a:r>
              <a:rPr lang="es-MX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R= Elaborar cualquier tipo de texto siguiendo una estructura</a:t>
            </a:r>
            <a:r>
              <a:rPr lang="es-MX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s-MX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MX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s-MX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r>
              <a:rPr lang="es-MX" sz="2000" dirty="0" smtClean="0">
                <a:latin typeface="Comic Sans MS" panose="030F0702030302020204" pitchFamily="66" charset="0"/>
              </a:rPr>
              <a:t/>
            </a:r>
            <a:br>
              <a:rPr lang="es-MX" sz="2000" dirty="0" smtClean="0">
                <a:latin typeface="Comic Sans MS" panose="030F0702030302020204" pitchFamily="66" charset="0"/>
              </a:rPr>
            </a:br>
            <a:r>
              <a:rPr lang="es-MX" sz="2000" dirty="0" smtClean="0">
                <a:latin typeface="Comic Sans MS" panose="030F0702030302020204" pitchFamily="66" charset="0"/>
              </a:rPr>
              <a:t>¿Qué recursos son necesarios para ello?</a:t>
            </a:r>
            <a:br>
              <a:rPr lang="es-MX" sz="2000" dirty="0" smtClean="0">
                <a:latin typeface="Comic Sans MS" panose="030F0702030302020204" pitchFamily="66" charset="0"/>
              </a:rPr>
            </a:br>
            <a:r>
              <a:rPr lang="es-MX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R=Ver con anterioridad varios textos donde los niños conozcan su estructura. </a:t>
            </a:r>
            <a:r>
              <a:rPr lang="es-MX" sz="2000" dirty="0">
                <a:latin typeface="Comic Sans MS" panose="030F0702030302020204" pitchFamily="66" charset="0"/>
              </a:rPr>
              <a:t/>
            </a:r>
            <a:br>
              <a:rPr lang="es-MX" sz="2000" dirty="0">
                <a:latin typeface="Comic Sans MS" panose="030F0702030302020204" pitchFamily="66" charset="0"/>
              </a:rPr>
            </a:br>
            <a:r>
              <a:rPr lang="es-MX" sz="2000" dirty="0" smtClean="0">
                <a:latin typeface="Comic Sans MS" panose="030F0702030302020204" pitchFamily="66" charset="0"/>
              </a:rPr>
              <a:t/>
            </a:r>
            <a:br>
              <a:rPr lang="es-MX" sz="2000" dirty="0" smtClean="0">
                <a:latin typeface="Comic Sans MS" panose="030F0702030302020204" pitchFamily="66" charset="0"/>
              </a:rPr>
            </a:br>
            <a:r>
              <a:rPr lang="es-MX" sz="2000" dirty="0" smtClean="0">
                <a:latin typeface="Comic Sans MS" panose="030F0702030302020204" pitchFamily="66" charset="0"/>
              </a:rPr>
              <a:t>¿Qué formas de evaluación pudieran utilizarse? </a:t>
            </a:r>
            <a:br>
              <a:rPr lang="es-MX" sz="2000" dirty="0" smtClean="0">
                <a:latin typeface="Comic Sans MS" panose="030F0702030302020204" pitchFamily="66" charset="0"/>
              </a:rPr>
            </a:br>
            <a:r>
              <a:rPr lang="es-MX" sz="2000" dirty="0" smtClean="0">
                <a:latin typeface="Comic Sans MS" panose="030F0702030302020204" pitchFamily="66" charset="0"/>
              </a:rPr>
              <a:t>R=</a:t>
            </a:r>
            <a:r>
              <a:rPr lang="es-MX" sz="2000" dirty="0">
                <a:latin typeface="Comic Sans MS" panose="030F0702030302020204" pitchFamily="66" charset="0"/>
              </a:rPr>
              <a:t/>
            </a:r>
            <a:br>
              <a:rPr lang="es-MX" sz="2000" dirty="0">
                <a:latin typeface="Comic Sans MS" panose="030F0702030302020204" pitchFamily="66" charset="0"/>
              </a:rPr>
            </a:br>
            <a:r>
              <a:rPr lang="es-MX" sz="4000" dirty="0" smtClean="0"/>
              <a:t/>
            </a:r>
            <a:br>
              <a:rPr lang="es-MX" sz="4000" dirty="0" smtClean="0"/>
            </a:br>
            <a:r>
              <a:rPr lang="es-MX" sz="4000" dirty="0" smtClean="0"/>
              <a:t/>
            </a:r>
            <a:br>
              <a:rPr lang="es-MX" sz="4000" dirty="0" smtClean="0"/>
            </a:b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53136"/>
            <a:ext cx="8208912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6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6264696" cy="634082"/>
          </a:xfrm>
        </p:spPr>
        <p:txBody>
          <a:bodyPr/>
          <a:lstStyle/>
          <a:p>
            <a:r>
              <a:rPr lang="es-MX" sz="3200" dirty="0">
                <a:latin typeface="Comic Sans MS" panose="030F0702030302020204" pitchFamily="66" charset="0"/>
              </a:rPr>
              <a:t>Tipo de conocimiento: conceptual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980728"/>
            <a:ext cx="7969696" cy="3672408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Comic Sans MS" panose="030F0702030302020204" pitchFamily="66" charset="0"/>
              </a:rPr>
              <a:t>¿</a:t>
            </a:r>
            <a:r>
              <a:rPr lang="es-MX" sz="1900" dirty="0">
                <a:latin typeface="Comic Sans MS" panose="030F0702030302020204" pitchFamily="66" charset="0"/>
              </a:rPr>
              <a:t>Cómo puede ser aprendido?</a:t>
            </a:r>
            <a:br>
              <a:rPr lang="es-MX" sz="1900" dirty="0">
                <a:latin typeface="Comic Sans MS" panose="030F0702030302020204" pitchFamily="66" charset="0"/>
              </a:rPr>
            </a:br>
            <a:r>
              <a:rPr lang="es-MX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s-MX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=</a:t>
            </a:r>
            <a:r>
              <a:rPr lang="es-MX" sz="1900" dirty="0">
                <a:latin typeface="Comic Sans MS" panose="030F0702030302020204" pitchFamily="66" charset="0"/>
              </a:rPr>
              <a:t/>
            </a:r>
            <a:br>
              <a:rPr lang="es-MX" sz="1900" dirty="0">
                <a:latin typeface="Comic Sans MS" panose="030F0702030302020204" pitchFamily="66" charset="0"/>
              </a:rPr>
            </a:br>
            <a:r>
              <a:rPr lang="es-MX" sz="1900" dirty="0">
                <a:latin typeface="Comic Sans MS" panose="030F0702030302020204" pitchFamily="66" charset="0"/>
              </a:rPr>
              <a:t/>
            </a:r>
            <a:br>
              <a:rPr lang="es-MX" sz="1900" dirty="0">
                <a:latin typeface="Comic Sans MS" panose="030F0702030302020204" pitchFamily="66" charset="0"/>
              </a:rPr>
            </a:br>
            <a:r>
              <a:rPr lang="es-MX" sz="1900" dirty="0">
                <a:latin typeface="Comic Sans MS" panose="030F0702030302020204" pitchFamily="66" charset="0"/>
              </a:rPr>
              <a:t>¿Qué estrategias didácticas pueden ser aplicadas?</a:t>
            </a:r>
            <a:br>
              <a:rPr lang="es-MX" sz="1900" dirty="0">
                <a:latin typeface="Comic Sans MS" panose="030F0702030302020204" pitchFamily="66" charset="0"/>
              </a:rPr>
            </a:br>
            <a:r>
              <a:rPr lang="es-MX" sz="1900" dirty="0">
                <a:latin typeface="Comic Sans MS" panose="030F0702030302020204" pitchFamily="66" charset="0"/>
              </a:rPr>
              <a:t>R</a:t>
            </a:r>
            <a:r>
              <a:rPr lang="es-MX" sz="1900" dirty="0" smtClean="0">
                <a:latin typeface="Comic Sans MS" panose="030F0702030302020204" pitchFamily="66" charset="0"/>
              </a:rPr>
              <a:t>=</a:t>
            </a:r>
            <a:r>
              <a:rPr lang="es-MX" sz="1900" dirty="0">
                <a:latin typeface="Comic Sans MS" panose="030F0702030302020204" pitchFamily="66" charset="0"/>
              </a:rPr>
              <a:t/>
            </a:r>
            <a:br>
              <a:rPr lang="es-MX" sz="1900" dirty="0">
                <a:latin typeface="Comic Sans MS" panose="030F0702030302020204" pitchFamily="66" charset="0"/>
              </a:rPr>
            </a:br>
            <a:r>
              <a:rPr lang="es-MX" sz="1900" dirty="0">
                <a:latin typeface="Comic Sans MS" panose="030F0702030302020204" pitchFamily="66" charset="0"/>
              </a:rPr>
              <a:t>¿Qué recursos son necesarios para ello?</a:t>
            </a:r>
            <a:br>
              <a:rPr lang="es-MX" sz="1900" dirty="0">
                <a:latin typeface="Comic Sans MS" panose="030F0702030302020204" pitchFamily="66" charset="0"/>
              </a:rPr>
            </a:br>
            <a:r>
              <a:rPr lang="es-MX" sz="1900" dirty="0">
                <a:latin typeface="Comic Sans MS" panose="030F0702030302020204" pitchFamily="66" charset="0"/>
              </a:rPr>
              <a:t>R</a:t>
            </a:r>
            <a:r>
              <a:rPr lang="es-MX" sz="1900" dirty="0" smtClean="0">
                <a:latin typeface="Comic Sans MS" panose="030F0702030302020204" pitchFamily="66" charset="0"/>
              </a:rPr>
              <a:t>=</a:t>
            </a:r>
            <a:r>
              <a:rPr lang="es-MX" sz="1900" dirty="0">
                <a:latin typeface="Comic Sans MS" panose="030F0702030302020204" pitchFamily="66" charset="0"/>
              </a:rPr>
              <a:t/>
            </a:r>
            <a:br>
              <a:rPr lang="es-MX" sz="1900" dirty="0">
                <a:latin typeface="Comic Sans MS" panose="030F0702030302020204" pitchFamily="66" charset="0"/>
              </a:rPr>
            </a:br>
            <a:r>
              <a:rPr lang="es-MX" sz="1900" dirty="0">
                <a:latin typeface="Comic Sans MS" panose="030F0702030302020204" pitchFamily="66" charset="0"/>
              </a:rPr>
              <a:t>¿Qué formas de evaluación pudieran utilizarse? </a:t>
            </a:r>
            <a:br>
              <a:rPr lang="es-MX" sz="1900" dirty="0">
                <a:latin typeface="Comic Sans MS" panose="030F0702030302020204" pitchFamily="66" charset="0"/>
              </a:rPr>
            </a:br>
            <a:r>
              <a:rPr lang="es-MX" sz="1900" dirty="0">
                <a:latin typeface="Comic Sans MS" panose="030F0702030302020204" pitchFamily="66" charset="0"/>
              </a:rPr>
              <a:t>R</a:t>
            </a:r>
            <a:r>
              <a:rPr lang="es-MX" sz="1900" dirty="0" smtClean="0">
                <a:latin typeface="Comic Sans MS" panose="030F0702030302020204" pitchFamily="66" charset="0"/>
              </a:rPr>
              <a:t>=</a:t>
            </a:r>
            <a:endParaRPr lang="es-MX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9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24544" y="-122697"/>
            <a:ext cx="7620000" cy="4306490"/>
          </a:xfrm>
        </p:spPr>
        <p:txBody>
          <a:bodyPr/>
          <a:lstStyle/>
          <a:p>
            <a:pPr algn="ctr"/>
            <a:r>
              <a:rPr lang="es-MX" sz="1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anose="020B0A06020104020203" pitchFamily="34" charset="0"/>
              </a:rPr>
              <a:t>Situación Didáctica: </a:t>
            </a:r>
            <a:endParaRPr lang="es-MX" sz="1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 Condensed" panose="020B0A060201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8" y="4196100"/>
            <a:ext cx="4608512" cy="217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529557" y="5157192"/>
            <a:ext cx="30266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3er Grado. 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20036"/>
            <a:ext cx="3645629" cy="1537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7638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Contenido: </a:t>
            </a:r>
            <a:b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con fracciones. </a:t>
            </a:r>
            <a:endParaRPr lang="es-MX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Propósito: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2478261"/>
          </a:xfrm>
        </p:spPr>
        <p:txBody>
          <a:bodyPr>
            <a:normAutofit fontScale="92500"/>
          </a:bodyPr>
          <a:lstStyle/>
          <a:p>
            <a:pPr algn="just"/>
            <a:r>
              <a:rPr lang="es-MX" dirty="0" smtClean="0"/>
              <a:t>El alumno logra resolver problemas planteados a partir de conocimientos previos con respecto a la división de números enteros en fracciones y las operaciones implícitas. 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 smtClean="0"/>
              <a:t>Aprendizaje esperado: </a:t>
            </a:r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es-MX" dirty="0" smtClean="0"/>
              <a:t>El alumno deduce de imágenes las distintas fracciones para obtener resultados correctos. 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3339075" cy="214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4 Marcador de texto"/>
          <p:cNvSpPr txBox="1">
            <a:spLocks/>
          </p:cNvSpPr>
          <p:nvPr/>
        </p:nvSpPr>
        <p:spPr>
          <a:xfrm>
            <a:off x="633884" y="4488744"/>
            <a:ext cx="3657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Competencia: </a:t>
            </a:r>
            <a:endParaRPr lang="es-MX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633884" y="5128506"/>
            <a:ext cx="3657600" cy="123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MX" dirty="0"/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395536" y="5128506"/>
            <a:ext cx="4104456" cy="1729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 smtClean="0"/>
              <a:t>Desarrolla su habilidad de comprensión des espacio.</a:t>
            </a:r>
          </a:p>
          <a:p>
            <a:pPr algn="just"/>
            <a:r>
              <a:rPr lang="es-MX" dirty="0" smtClean="0"/>
              <a:t>Realiza comparaciones sencillas a partir de imágenes. 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2519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788</TotalTime>
  <Words>676</Words>
  <Application>Microsoft Office PowerPoint</Application>
  <PresentationFormat>Presentación en pantalla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Adyacencia</vt:lpstr>
      <vt:lpstr>De los reactivos al diseño de situaciones didácticas. </vt:lpstr>
      <vt:lpstr>     Tipo de conocimiento: conceptual  ¿Cómo puede ser aprendido? R= Al corresponder al área del saber, es decir, los hechos, fenómenos y conceptos que los estudiantes pueden “aprender” se debe hacer  una explicación previa de las reglas gramaticales para hacer oraciones y textos.    ¿Qué estrategias didácticas pueden ser aplicadas? R= Partir de lo que el niño ya conoce elaborar  un texto para después desarrollar y abordar las reglas gramaticales .    ¿Qué recursos son necesarios para ello? R= Manejar diferentes tipos de textos que sean del interés del niño donde se vean las reglas gramaticales y las pueda identificar.   ¿Qué formas de evaluación pudieran utilizarse?  R= Utilización de rúbricas para conocer que tonto conocen los conceptos.   </vt:lpstr>
      <vt:lpstr>Presentación de PowerPoint</vt:lpstr>
      <vt:lpstr>Presentación de PowerPoint</vt:lpstr>
      <vt:lpstr>   Tipo de conocimiento: conceptual  ¿Cómo puede ser aprendido? R= Al corresponder al área del saber, es decir, los hechos, fenómenos y conceptos que los estudiantes pueden “aprender” se debe conocer  diferentes temas, en este caso de significado y relación de palabras .  ¿Qué estrategias didácticas pueden ser aplicadas? R= presentar temas de interés de la saciedad para mantenerse informados y conocer de diferentes problemáticas o temas de la sociedad.  ¿Qué recursos son necesarios para ello? R= noticias, relatos, investigaciones que te permita conocer información de diferentes temas   ¿Qué formas de evaluación pudieran utilizarse?  R= por medio de una rubrica  se evalúa la elaboración de una de las recursos mencionados anteriormente.  </vt:lpstr>
      <vt:lpstr>       Tipo de conocimiento: procedimental  ¿Cómo puede ser aprendido? R= Primero el niño debe conocer las partes y funciones de un folleto para  desarrollar  la estructura del folleto con el tema que se le pide .   ¿Qué estrategias didácticas pueden ser aplicadas? R= Elaborar cualquier tipo de texto siguiendo una estructura.   ¿Qué recursos son necesarios para ello? R=Ver con anterioridad varios textos donde los niños conozcan su estructura.   ¿Qué formas de evaluación pudieran utilizarse?  R=   </vt:lpstr>
      <vt:lpstr>Tipo de conocimiento: conceptual</vt:lpstr>
      <vt:lpstr>Situación Didáctica: </vt:lpstr>
      <vt:lpstr>Contenido:  Operaciones con fracciones. </vt:lpstr>
      <vt:lpstr>Presentación de PowerPoint</vt:lpstr>
      <vt:lpstr>Presentación de PowerPoint</vt:lpstr>
      <vt:lpstr>Presentación de PowerPoint</vt:lpstr>
      <vt:lpstr>Presentación de PowerPoint</vt:lpstr>
      <vt:lpstr>Contenidos procedimentales: </vt:lpstr>
      <vt:lpstr>Presentación de PowerPoint</vt:lpstr>
      <vt:lpstr>Contenido: Reglas gramaticales</vt:lpstr>
      <vt:lpstr>Inicio</vt:lpstr>
      <vt:lpstr>Contenidos conceptuales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 corral</dc:creator>
  <cp:lastModifiedBy>carmen corral</cp:lastModifiedBy>
  <cp:revision>31</cp:revision>
  <dcterms:created xsi:type="dcterms:W3CDTF">2014-03-31T18:43:34Z</dcterms:created>
  <dcterms:modified xsi:type="dcterms:W3CDTF">2014-04-07T10:41:10Z</dcterms:modified>
</cp:coreProperties>
</file>